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Canva Sans Bold" panose="020B0604020202020204" charset="0"/>
      <p:regular r:id="rId22"/>
    </p:embeddedFont>
    <p:embeddedFont>
      <p:font typeface="Montserrat Classic" panose="020B0604020202020204" charset="0"/>
      <p:regular r:id="rId23"/>
    </p:embeddedFont>
    <p:embeddedFont>
      <p:font typeface="Montserrat Classic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8" d="100"/>
          <a:sy n="38" d="100"/>
        </p:scale>
        <p:origin x="96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rni kolasani" userId="05dd693a4d708e5c" providerId="LiveId" clId="{AA4E1406-C9DE-456B-A68E-5F9CE0FAFB28}"/>
    <pc:docChg chg="modSld">
      <pc:chgData name="Poorni kolasani" userId="05dd693a4d708e5c" providerId="LiveId" clId="{AA4E1406-C9DE-456B-A68E-5F9CE0FAFB28}" dt="2023-12-12T00:12:08.302" v="4" actId="1035"/>
      <pc:docMkLst>
        <pc:docMk/>
      </pc:docMkLst>
      <pc:sldChg chg="modSp mod">
        <pc:chgData name="Poorni kolasani" userId="05dd693a4d708e5c" providerId="LiveId" clId="{AA4E1406-C9DE-456B-A68E-5F9CE0FAFB28}" dt="2023-12-12T00:12:08.302" v="4" actId="1035"/>
        <pc:sldMkLst>
          <pc:docMk/>
          <pc:sldMk cId="0" sldId="265"/>
        </pc:sldMkLst>
        <pc:spChg chg="mod">
          <ac:chgData name="Poorni kolasani" userId="05dd693a4d708e5c" providerId="LiveId" clId="{AA4E1406-C9DE-456B-A68E-5F9CE0FAFB28}" dt="2023-12-12T00:12:08.302" v="4" actId="1035"/>
          <ac:spMkLst>
            <pc:docMk/>
            <pc:sldMk cId="0" sldId="265"/>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1133475"/>
            <a:ext cx="10623317" cy="2744343"/>
          </a:xfrm>
          <a:prstGeom prst="rect">
            <a:avLst/>
          </a:prstGeom>
        </p:spPr>
        <p:txBody>
          <a:bodyPr lIns="0" tIns="0" rIns="0" bIns="0" rtlCol="0" anchor="t">
            <a:spAutoFit/>
          </a:bodyPr>
          <a:lstStyle/>
          <a:p>
            <a:pPr>
              <a:lnSpc>
                <a:spcPts val="5346"/>
              </a:lnSpc>
            </a:pPr>
            <a:r>
              <a:rPr lang="en-US" sz="5400">
                <a:solidFill>
                  <a:srgbClr val="004AAD"/>
                </a:solidFill>
                <a:latin typeface="Montserrat Classic Bold"/>
              </a:rPr>
              <a:t>ANALYZING INFLUENTIAL FACTORS IN BOSTON HOUSING: UNCOVERING PATTERNS AND DISPARITIES</a:t>
            </a:r>
          </a:p>
        </p:txBody>
      </p:sp>
      <p:sp>
        <p:nvSpPr>
          <p:cNvPr id="5" name="TextBox 5"/>
          <p:cNvSpPr txBox="1"/>
          <p:nvPr/>
        </p:nvSpPr>
        <p:spPr>
          <a:xfrm>
            <a:off x="708765" y="8445587"/>
            <a:ext cx="4851878" cy="422275"/>
          </a:xfrm>
          <a:prstGeom prst="rect">
            <a:avLst/>
          </a:prstGeom>
        </p:spPr>
        <p:txBody>
          <a:bodyPr lIns="0" tIns="0" rIns="0" bIns="0" rtlCol="0" anchor="t">
            <a:spAutoFit/>
          </a:bodyPr>
          <a:lstStyle/>
          <a:p>
            <a:pPr>
              <a:lnSpc>
                <a:spcPts val="3499"/>
              </a:lnSpc>
            </a:pPr>
            <a:endParaRPr/>
          </a:p>
        </p:txBody>
      </p:sp>
      <p:sp>
        <p:nvSpPr>
          <p:cNvPr id="6" name="TextBox 6"/>
          <p:cNvSpPr txBox="1"/>
          <p:nvPr/>
        </p:nvSpPr>
        <p:spPr>
          <a:xfrm>
            <a:off x="9139238" y="4851400"/>
            <a:ext cx="9525" cy="669925"/>
          </a:xfrm>
          <a:prstGeom prst="rect">
            <a:avLst/>
          </a:prstGeom>
        </p:spPr>
        <p:txBody>
          <a:bodyPr lIns="0" tIns="0" rIns="0" bIns="0" rtlCol="0" anchor="t">
            <a:spAutoFit/>
          </a:bodyPr>
          <a:lstStyle/>
          <a:p>
            <a:pPr algn="ctr">
              <a:lnSpc>
                <a:spcPts val="5000"/>
              </a:lnSpc>
              <a:spcBef>
                <a:spcPct val="0"/>
              </a:spcBef>
            </a:pPr>
            <a:endParaRPr/>
          </a:p>
        </p:txBody>
      </p:sp>
      <p:sp>
        <p:nvSpPr>
          <p:cNvPr id="7" name="TextBox 7"/>
          <p:cNvSpPr txBox="1"/>
          <p:nvPr/>
        </p:nvSpPr>
        <p:spPr>
          <a:xfrm>
            <a:off x="1028700" y="6807503"/>
            <a:ext cx="6677739" cy="2647680"/>
          </a:xfrm>
          <a:prstGeom prst="rect">
            <a:avLst/>
          </a:prstGeom>
        </p:spPr>
        <p:txBody>
          <a:bodyPr lIns="0" tIns="0" rIns="0" bIns="0" rtlCol="0" anchor="t">
            <a:spAutoFit/>
          </a:bodyPr>
          <a:lstStyle/>
          <a:p>
            <a:pPr algn="just">
              <a:lnSpc>
                <a:spcPts val="4214"/>
              </a:lnSpc>
            </a:pPr>
            <a:r>
              <a:rPr lang="en-US" sz="3010">
                <a:solidFill>
                  <a:srgbClr val="1F76B4"/>
                </a:solidFill>
                <a:latin typeface="Canva Sans Bold"/>
              </a:rPr>
              <a:t>Team Members :</a:t>
            </a:r>
          </a:p>
          <a:p>
            <a:pPr algn="just">
              <a:lnSpc>
                <a:spcPts val="4214"/>
              </a:lnSpc>
            </a:pPr>
            <a:r>
              <a:rPr lang="en-US" sz="3010">
                <a:solidFill>
                  <a:srgbClr val="1F76B4"/>
                </a:solidFill>
                <a:latin typeface="Canva Sans Bold"/>
              </a:rPr>
              <a:t>Poornima Kolasani (AL79610)</a:t>
            </a:r>
          </a:p>
          <a:p>
            <a:pPr algn="just">
              <a:lnSpc>
                <a:spcPts val="4214"/>
              </a:lnSpc>
            </a:pPr>
            <a:r>
              <a:rPr lang="en-US" sz="3010">
                <a:solidFill>
                  <a:srgbClr val="1F76B4"/>
                </a:solidFill>
                <a:latin typeface="Canva Sans Bold"/>
              </a:rPr>
              <a:t>Santosh Kumar Velgapuri (YS79974)</a:t>
            </a:r>
          </a:p>
          <a:p>
            <a:pPr algn="just">
              <a:lnSpc>
                <a:spcPts val="4214"/>
              </a:lnSpc>
            </a:pPr>
            <a:r>
              <a:rPr lang="en-US" sz="3010">
                <a:solidFill>
                  <a:srgbClr val="1F76B4"/>
                </a:solidFill>
                <a:latin typeface="Canva Sans Bold"/>
              </a:rPr>
              <a:t>Neha Vunnam (BL60852)</a:t>
            </a:r>
          </a:p>
          <a:p>
            <a:pPr algn="just">
              <a:lnSpc>
                <a:spcPts val="4214"/>
              </a:lnSpc>
            </a:pPr>
            <a:endParaRPr lang="en-US" sz="3010">
              <a:solidFill>
                <a:srgbClr val="1F76B4"/>
              </a:solidFill>
              <a:latin typeface="Canva Sans Bold"/>
            </a:endParaRPr>
          </a:p>
        </p:txBody>
      </p:sp>
      <p:sp>
        <p:nvSpPr>
          <p:cNvPr id="8" name="TextBox 8"/>
          <p:cNvSpPr txBox="1"/>
          <p:nvPr/>
        </p:nvSpPr>
        <p:spPr>
          <a:xfrm>
            <a:off x="13051216" y="8604337"/>
            <a:ext cx="4638437" cy="1455419"/>
          </a:xfrm>
          <a:prstGeom prst="rect">
            <a:avLst/>
          </a:prstGeom>
        </p:spPr>
        <p:txBody>
          <a:bodyPr lIns="0" tIns="0" rIns="0" bIns="0" rtlCol="0" anchor="t">
            <a:spAutoFit/>
          </a:bodyPr>
          <a:lstStyle/>
          <a:p>
            <a:pPr algn="ctr">
              <a:lnSpc>
                <a:spcPts val="5880"/>
              </a:lnSpc>
            </a:pPr>
            <a:r>
              <a:rPr lang="en-US" sz="4200">
                <a:solidFill>
                  <a:srgbClr val="000000"/>
                </a:solidFill>
                <a:latin typeface="Canva Sans Bold"/>
              </a:rPr>
              <a:t>Prof . Ergun Kacar</a:t>
            </a:r>
          </a:p>
          <a:p>
            <a:pPr algn="ctr">
              <a:lnSpc>
                <a:spcPts val="5880"/>
              </a:lnSpc>
            </a:pPr>
            <a:endParaRPr lang="en-US" sz="4200">
              <a:solidFill>
                <a:srgbClr val="000000"/>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42519" flipH="1">
            <a:off x="-573818" y="8944877"/>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11631" y="3086100"/>
            <a:ext cx="9609603" cy="6248116"/>
          </a:xfrm>
          <a:custGeom>
            <a:avLst/>
            <a:gdLst/>
            <a:ahLst/>
            <a:cxnLst/>
            <a:rect l="l" t="t" r="r" b="b"/>
            <a:pathLst>
              <a:path w="9609603" h="6248116">
                <a:moveTo>
                  <a:pt x="0" y="0"/>
                </a:moveTo>
                <a:lnTo>
                  <a:pt x="9609603" y="0"/>
                </a:lnTo>
                <a:lnTo>
                  <a:pt x="9609603" y="6248116"/>
                </a:lnTo>
                <a:lnTo>
                  <a:pt x="0" y="6248116"/>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11631" y="665738"/>
            <a:ext cx="14561599" cy="129857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VISUALIZE OF RELATIONSHIP BETWEEN AGE GROUPS AND AVERAGE HOUSE PRICES</a:t>
            </a:r>
          </a:p>
        </p:txBody>
      </p:sp>
      <p:sp>
        <p:nvSpPr>
          <p:cNvPr id="6" name="TextBox 6"/>
          <p:cNvSpPr txBox="1"/>
          <p:nvPr/>
        </p:nvSpPr>
        <p:spPr>
          <a:xfrm>
            <a:off x="10791313" y="3820272"/>
            <a:ext cx="6761121" cy="4223792"/>
          </a:xfrm>
          <a:prstGeom prst="rect">
            <a:avLst/>
          </a:prstGeom>
        </p:spPr>
        <p:txBody>
          <a:bodyPr lIns="0" tIns="0" rIns="0" bIns="0" rtlCol="0" anchor="t">
            <a:spAutoFit/>
          </a:bodyPr>
          <a:lstStyle/>
          <a:p>
            <a:pPr algn="just">
              <a:lnSpc>
                <a:spcPts val="4207"/>
              </a:lnSpc>
            </a:pPr>
            <a:r>
              <a:rPr lang="en-US" sz="3005">
                <a:solidFill>
                  <a:srgbClr val="2E2E2E"/>
                </a:solidFill>
                <a:latin typeface="Canva Sans"/>
              </a:rPr>
              <a:t>Houses constructed before 1940 tend to exhibit lower median prices, typically falling within the range of 10,000 to 20,000 USD. Descriptive statistics further reveal that the majority of these older houses have an age proportion between 80% and 100%.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242519" flipH="1">
            <a:off x="-573818" y="8944877"/>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11631" y="2886183"/>
            <a:ext cx="9614957" cy="6372117"/>
          </a:xfrm>
          <a:custGeom>
            <a:avLst/>
            <a:gdLst/>
            <a:ahLst/>
            <a:cxnLst/>
            <a:rect l="l" t="t" r="r" b="b"/>
            <a:pathLst>
              <a:path w="9614957" h="6372117">
                <a:moveTo>
                  <a:pt x="0" y="0"/>
                </a:moveTo>
                <a:lnTo>
                  <a:pt x="9614957" y="0"/>
                </a:lnTo>
                <a:lnTo>
                  <a:pt x="9614957" y="6372117"/>
                </a:lnTo>
                <a:lnTo>
                  <a:pt x="0" y="6372117"/>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11631" y="665738"/>
            <a:ext cx="14561599" cy="129857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RELATIONSHIP BETWEEN PUPIL-TEACHER RATIO AND HOUSING PRICES</a:t>
            </a:r>
          </a:p>
        </p:txBody>
      </p:sp>
      <p:sp>
        <p:nvSpPr>
          <p:cNvPr id="6" name="TextBox 6"/>
          <p:cNvSpPr txBox="1"/>
          <p:nvPr/>
        </p:nvSpPr>
        <p:spPr>
          <a:xfrm>
            <a:off x="10498179" y="3186134"/>
            <a:ext cx="6761121" cy="5284535"/>
          </a:xfrm>
          <a:prstGeom prst="rect">
            <a:avLst/>
          </a:prstGeom>
        </p:spPr>
        <p:txBody>
          <a:bodyPr lIns="0" tIns="0" rIns="0" bIns="0" rtlCol="0" anchor="t">
            <a:spAutoFit/>
          </a:bodyPr>
          <a:lstStyle/>
          <a:p>
            <a:pPr algn="just">
              <a:lnSpc>
                <a:spcPts val="4207"/>
              </a:lnSpc>
            </a:pPr>
            <a:r>
              <a:rPr lang="en-US" sz="3005">
                <a:solidFill>
                  <a:srgbClr val="2E2E2E"/>
                </a:solidFill>
                <a:latin typeface="Canva Sans"/>
              </a:rPr>
              <a:t>Houses in areas with a higher pupil-teacher ratio generally exhibit median prices ranging between 5,000 and 25,000 USD. This observation suggests a negative correlation between pupil-teacher ratios and housing prices, implying that as the pupil-teacher ratio increases, the median house values tend to decrease.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11405521" y="2715940"/>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662819">
            <a:off x="10434826" y="-2346320"/>
            <a:ext cx="12794948" cy="8828634"/>
          </a:xfrm>
          <a:custGeom>
            <a:avLst/>
            <a:gdLst/>
            <a:ahLst/>
            <a:cxnLst/>
            <a:rect l="l" t="t" r="r" b="b"/>
            <a:pathLst>
              <a:path w="12794948" h="8828634">
                <a:moveTo>
                  <a:pt x="0" y="0"/>
                </a:moveTo>
                <a:lnTo>
                  <a:pt x="12794948" y="0"/>
                </a:lnTo>
                <a:lnTo>
                  <a:pt x="12794948"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28700" y="2914660"/>
            <a:ext cx="8172520" cy="5991340"/>
          </a:xfrm>
          <a:custGeom>
            <a:avLst/>
            <a:gdLst/>
            <a:ahLst/>
            <a:cxnLst/>
            <a:rect l="l" t="t" r="r" b="b"/>
            <a:pathLst>
              <a:path w="8172520" h="5991340">
                <a:moveTo>
                  <a:pt x="0" y="0"/>
                </a:moveTo>
                <a:lnTo>
                  <a:pt x="8172520" y="0"/>
                </a:lnTo>
                <a:lnTo>
                  <a:pt x="8172520" y="5991341"/>
                </a:lnTo>
                <a:lnTo>
                  <a:pt x="0" y="5991341"/>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028700" y="886896"/>
            <a:ext cx="15065865" cy="1181100"/>
          </a:xfrm>
          <a:prstGeom prst="rect">
            <a:avLst/>
          </a:prstGeom>
        </p:spPr>
        <p:txBody>
          <a:bodyPr lIns="0" tIns="0" rIns="0" bIns="0" rtlCol="0" anchor="t">
            <a:spAutoFit/>
          </a:bodyPr>
          <a:lstStyle/>
          <a:p>
            <a:pPr>
              <a:lnSpc>
                <a:spcPts val="4500"/>
              </a:lnSpc>
            </a:pPr>
            <a:r>
              <a:rPr lang="en-US" sz="4500">
                <a:solidFill>
                  <a:srgbClr val="004AAD"/>
                </a:solidFill>
                <a:latin typeface="Montserrat Classic Bold"/>
              </a:rPr>
              <a:t>RELATIONSHIP BETWEEN THE PERCENTAGE OF LOWER STATUS POPULATION AND HOUSE PRICES</a:t>
            </a:r>
          </a:p>
        </p:txBody>
      </p:sp>
      <p:sp>
        <p:nvSpPr>
          <p:cNvPr id="7" name="TextBox 7"/>
          <p:cNvSpPr txBox="1"/>
          <p:nvPr/>
        </p:nvSpPr>
        <p:spPr>
          <a:xfrm>
            <a:off x="9718281" y="3407593"/>
            <a:ext cx="7551657" cy="4900701"/>
          </a:xfrm>
          <a:prstGeom prst="rect">
            <a:avLst/>
          </a:prstGeom>
        </p:spPr>
        <p:txBody>
          <a:bodyPr lIns="0" tIns="0" rIns="0" bIns="0" rtlCol="0" anchor="t">
            <a:spAutoFit/>
          </a:bodyPr>
          <a:lstStyle/>
          <a:p>
            <a:pPr algn="just">
              <a:lnSpc>
                <a:spcPts val="4340"/>
              </a:lnSpc>
              <a:spcBef>
                <a:spcPct val="0"/>
              </a:spcBef>
            </a:pPr>
            <a:r>
              <a:rPr lang="en-US" sz="2712">
                <a:solidFill>
                  <a:srgbClr val="2E2E2E"/>
                </a:solidFill>
                <a:latin typeface="Montserrat Classic"/>
              </a:rPr>
              <a:t>As the percentage of lower status population decreases, there is a corresponding increase in median house prices. This indicates a negative correlation between the percentage of lower status population and housing prices, suggesting that areas with a lower percentage of lower status population tend to have higher median house values.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11141368" y="-6049767"/>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431323"/>
            <a:ext cx="13676195" cy="66992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LINEAR REGRESSION MODEL</a:t>
            </a:r>
          </a:p>
        </p:txBody>
      </p:sp>
      <p:sp>
        <p:nvSpPr>
          <p:cNvPr id="4" name="Freeform 4"/>
          <p:cNvSpPr/>
          <p:nvPr/>
        </p:nvSpPr>
        <p:spPr>
          <a:xfrm rot="-5400000" flipH="1">
            <a:off x="12794914"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2797184"/>
            <a:ext cx="14702236" cy="632460"/>
          </a:xfrm>
          <a:prstGeom prst="rect">
            <a:avLst/>
          </a:prstGeom>
        </p:spPr>
        <p:txBody>
          <a:bodyPr lIns="0" tIns="0" rIns="0" bIns="0" rtlCol="0" anchor="t">
            <a:spAutoFit/>
          </a:bodyPr>
          <a:lstStyle/>
          <a:p>
            <a:pPr algn="just">
              <a:lnSpc>
                <a:spcPts val="2400"/>
              </a:lnSpc>
            </a:pPr>
            <a:r>
              <a:rPr lang="en-US" sz="2400">
                <a:solidFill>
                  <a:srgbClr val="000000"/>
                </a:solidFill>
                <a:latin typeface="Montserrat Classic Bold"/>
              </a:rPr>
              <a:t>LRMODEL = LINEARREGRESSION()</a:t>
            </a:r>
          </a:p>
          <a:p>
            <a:pPr algn="just">
              <a:lnSpc>
                <a:spcPts val="2400"/>
              </a:lnSpc>
              <a:spcBef>
                <a:spcPct val="0"/>
              </a:spcBef>
            </a:pPr>
            <a:r>
              <a:rPr lang="en-US" sz="2400">
                <a:solidFill>
                  <a:srgbClr val="000000"/>
                </a:solidFill>
                <a:latin typeface="Montserrat Classic Bold"/>
              </a:rPr>
              <a:t>lrModel.fit(x_train, y_train)</a:t>
            </a:r>
          </a:p>
        </p:txBody>
      </p:sp>
      <p:sp>
        <p:nvSpPr>
          <p:cNvPr id="6" name="TextBox 6"/>
          <p:cNvSpPr txBox="1"/>
          <p:nvPr/>
        </p:nvSpPr>
        <p:spPr>
          <a:xfrm>
            <a:off x="1028700" y="3710239"/>
            <a:ext cx="7579816" cy="1049655"/>
          </a:xfrm>
          <a:prstGeom prst="rect">
            <a:avLst/>
          </a:prstGeom>
        </p:spPr>
        <p:txBody>
          <a:bodyPr lIns="0" tIns="0" rIns="0" bIns="0" rtlCol="0" anchor="t">
            <a:spAutoFit/>
          </a:bodyPr>
          <a:lstStyle/>
          <a:p>
            <a:pPr algn="ctr">
              <a:lnSpc>
                <a:spcPts val="2700"/>
              </a:lnSpc>
            </a:pPr>
            <a:r>
              <a:rPr lang="en-US" sz="2700">
                <a:solidFill>
                  <a:srgbClr val="000000"/>
                </a:solidFill>
                <a:latin typeface="Montserrat Classic Bold"/>
              </a:rPr>
              <a:t>TESTING ACCURACY IS: 76.37284562645749</a:t>
            </a:r>
          </a:p>
          <a:p>
            <a:pPr algn="ctr">
              <a:lnSpc>
                <a:spcPts val="2700"/>
              </a:lnSpc>
            </a:pPr>
            <a:r>
              <a:rPr lang="en-US" sz="2700">
                <a:solidFill>
                  <a:srgbClr val="000000"/>
                </a:solidFill>
                <a:latin typeface="Montserrat Classic Bold"/>
              </a:rPr>
              <a:t>Model accuracy is: 78.76674403820832</a:t>
            </a:r>
          </a:p>
          <a:p>
            <a:pPr algn="ctr">
              <a:lnSpc>
                <a:spcPts val="2700"/>
              </a:lnSpc>
              <a:spcBef>
                <a:spcPct val="0"/>
              </a:spcBef>
            </a:pPr>
            <a:endParaRPr lang="en-US" sz="2700">
              <a:solidFill>
                <a:srgbClr val="000000"/>
              </a:solidFill>
              <a:latin typeface="Montserrat Classic Bold"/>
            </a:endParaRPr>
          </a:p>
        </p:txBody>
      </p:sp>
      <p:sp>
        <p:nvSpPr>
          <p:cNvPr id="7" name="TextBox 7"/>
          <p:cNvSpPr txBox="1"/>
          <p:nvPr/>
        </p:nvSpPr>
        <p:spPr>
          <a:xfrm>
            <a:off x="1028700" y="7355207"/>
            <a:ext cx="10791825" cy="1735457"/>
          </a:xfrm>
          <a:prstGeom prst="rect">
            <a:avLst/>
          </a:prstGeom>
        </p:spPr>
        <p:txBody>
          <a:bodyPr lIns="0" tIns="0" rIns="0" bIns="0" rtlCol="0" anchor="t">
            <a:spAutoFit/>
          </a:bodyPr>
          <a:lstStyle/>
          <a:p>
            <a:pPr algn="just">
              <a:lnSpc>
                <a:spcPts val="2700"/>
              </a:lnSpc>
            </a:pPr>
            <a:r>
              <a:rPr lang="en-US" sz="2700">
                <a:solidFill>
                  <a:srgbClr val="000000"/>
                </a:solidFill>
                <a:latin typeface="Montserrat Classic Bold"/>
              </a:rPr>
              <a:t>LINEAR REGRESSION MODEL PERFORMANCE ON TEST DATA : </a:t>
            </a:r>
          </a:p>
          <a:p>
            <a:pPr algn="just">
              <a:lnSpc>
                <a:spcPts val="2700"/>
              </a:lnSpc>
            </a:pPr>
            <a:r>
              <a:rPr lang="en-US" sz="2700">
                <a:solidFill>
                  <a:srgbClr val="000000"/>
                </a:solidFill>
                <a:latin typeface="Montserrat Classic Bold"/>
              </a:rPr>
              <a:t>Mean Squared Error :  11.31535374002142</a:t>
            </a:r>
          </a:p>
          <a:p>
            <a:pPr algn="just">
              <a:lnSpc>
                <a:spcPts val="2700"/>
              </a:lnSpc>
            </a:pPr>
            <a:r>
              <a:rPr lang="en-US" sz="2700">
                <a:solidFill>
                  <a:srgbClr val="000000"/>
                </a:solidFill>
                <a:latin typeface="Montserrat Classic Bold"/>
              </a:rPr>
              <a:t>Mean Absolute Error :  2.5651343583963975</a:t>
            </a:r>
          </a:p>
          <a:p>
            <a:pPr algn="just">
              <a:lnSpc>
                <a:spcPts val="2700"/>
              </a:lnSpc>
            </a:pPr>
            <a:r>
              <a:rPr lang="en-US" sz="2700">
                <a:solidFill>
                  <a:srgbClr val="000000"/>
                </a:solidFill>
                <a:latin typeface="Montserrat Classic Bold"/>
              </a:rPr>
              <a:t>R2 Score :  0.763728456264575</a:t>
            </a:r>
          </a:p>
          <a:p>
            <a:pPr algn="just">
              <a:lnSpc>
                <a:spcPts val="2700"/>
              </a:lnSpc>
              <a:spcBef>
                <a:spcPct val="0"/>
              </a:spcBef>
            </a:pPr>
            <a:endParaRPr lang="en-US" sz="2700">
              <a:solidFill>
                <a:srgbClr val="000000"/>
              </a:solidFill>
              <a:latin typeface="Montserrat Classic Bold"/>
            </a:endParaRPr>
          </a:p>
        </p:txBody>
      </p:sp>
      <p:sp>
        <p:nvSpPr>
          <p:cNvPr id="8" name="TextBox 8"/>
          <p:cNvSpPr txBox="1"/>
          <p:nvPr/>
        </p:nvSpPr>
        <p:spPr>
          <a:xfrm>
            <a:off x="1028700" y="5191125"/>
            <a:ext cx="11021219" cy="1735457"/>
          </a:xfrm>
          <a:prstGeom prst="rect">
            <a:avLst/>
          </a:prstGeom>
        </p:spPr>
        <p:txBody>
          <a:bodyPr lIns="0" tIns="0" rIns="0" bIns="0" rtlCol="0" anchor="t">
            <a:spAutoFit/>
          </a:bodyPr>
          <a:lstStyle/>
          <a:p>
            <a:pPr>
              <a:lnSpc>
                <a:spcPts val="2700"/>
              </a:lnSpc>
            </a:pPr>
            <a:r>
              <a:rPr lang="en-US" sz="2700">
                <a:solidFill>
                  <a:srgbClr val="000000"/>
                </a:solidFill>
                <a:latin typeface="Montserrat Classic Bold"/>
              </a:rPr>
              <a:t>LINEAR REGRESSION MODEL PERFORMANCE ON TRAIN DATA : </a:t>
            </a:r>
          </a:p>
          <a:p>
            <a:pPr>
              <a:lnSpc>
                <a:spcPts val="2700"/>
              </a:lnSpc>
            </a:pPr>
            <a:r>
              <a:rPr lang="en-US" sz="2700">
                <a:solidFill>
                  <a:srgbClr val="000000"/>
                </a:solidFill>
                <a:latin typeface="Montserrat Classic Bold"/>
              </a:rPr>
              <a:t>Mean Squared Error :  18.382475396229843</a:t>
            </a:r>
          </a:p>
          <a:p>
            <a:pPr>
              <a:lnSpc>
                <a:spcPts val="2700"/>
              </a:lnSpc>
            </a:pPr>
            <a:r>
              <a:rPr lang="en-US" sz="2700">
                <a:solidFill>
                  <a:srgbClr val="000000"/>
                </a:solidFill>
                <a:latin typeface="Montserrat Classic Bold"/>
              </a:rPr>
              <a:t>Mean Absolute Error :  3.032186293179988</a:t>
            </a:r>
          </a:p>
          <a:p>
            <a:pPr>
              <a:lnSpc>
                <a:spcPts val="2700"/>
              </a:lnSpc>
            </a:pPr>
            <a:r>
              <a:rPr lang="en-US" sz="2700">
                <a:solidFill>
                  <a:srgbClr val="000000"/>
                </a:solidFill>
                <a:latin typeface="Montserrat Classic Bold"/>
              </a:rPr>
              <a:t>R2 Score :  0.7871238858414844</a:t>
            </a:r>
          </a:p>
          <a:p>
            <a:pPr>
              <a:lnSpc>
                <a:spcPts val="2700"/>
              </a:lnSpc>
              <a:spcBef>
                <a:spcPct val="0"/>
              </a:spcBef>
            </a:pPr>
            <a:endParaRPr lang="en-US" sz="2700">
              <a:solidFill>
                <a:srgbClr val="000000"/>
              </a:solidFill>
              <a:latin typeface="Montserrat Classic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11405521" y="2715940"/>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662819">
            <a:off x="10434826" y="-2980459"/>
            <a:ext cx="12794948" cy="8828634"/>
          </a:xfrm>
          <a:custGeom>
            <a:avLst/>
            <a:gdLst/>
            <a:ahLst/>
            <a:cxnLst/>
            <a:rect l="l" t="t" r="r" b="b"/>
            <a:pathLst>
              <a:path w="12794948" h="8828634">
                <a:moveTo>
                  <a:pt x="0" y="0"/>
                </a:moveTo>
                <a:lnTo>
                  <a:pt x="12794948" y="0"/>
                </a:lnTo>
                <a:lnTo>
                  <a:pt x="12794948"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905814" flipH="1">
            <a:off x="-6239250" y="7422025"/>
            <a:ext cx="11300655" cy="9184351"/>
          </a:xfrm>
          <a:custGeom>
            <a:avLst/>
            <a:gdLst/>
            <a:ahLst/>
            <a:cxnLst/>
            <a:rect l="l" t="t" r="r" b="b"/>
            <a:pathLst>
              <a:path w="11300655" h="9184351">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2078436"/>
            <a:ext cx="15448346" cy="7820404"/>
          </a:xfrm>
          <a:prstGeom prst="rect">
            <a:avLst/>
          </a:prstGeom>
        </p:spPr>
        <p:txBody>
          <a:bodyPr lIns="0" tIns="0" rIns="0" bIns="0" rtlCol="0" anchor="t">
            <a:spAutoFit/>
          </a:bodyPr>
          <a:lstStyle/>
          <a:p>
            <a:pPr algn="just">
              <a:lnSpc>
                <a:spcPts val="4188"/>
              </a:lnSpc>
            </a:pPr>
            <a:r>
              <a:rPr lang="en-US" sz="2617">
                <a:solidFill>
                  <a:srgbClr val="2E2E2E"/>
                </a:solidFill>
                <a:latin typeface="Montserrat Classic Bold"/>
              </a:rPr>
              <a:t>Hypothesis Test for RM</a:t>
            </a:r>
            <a:r>
              <a:rPr lang="en-US" sz="2617">
                <a:solidFill>
                  <a:srgbClr val="2E2E2E"/>
                </a:solidFill>
                <a:latin typeface="Montserrat Classic"/>
              </a:rPr>
              <a:t> : </a:t>
            </a:r>
          </a:p>
          <a:p>
            <a:pPr algn="just">
              <a:lnSpc>
                <a:spcPts val="4188"/>
              </a:lnSpc>
            </a:pPr>
            <a:r>
              <a:rPr lang="en-US" sz="2617">
                <a:solidFill>
                  <a:srgbClr val="2E2E2E"/>
                </a:solidFill>
                <a:latin typeface="Montserrat Classic"/>
              </a:rPr>
              <a:t>T-statistic : 12.010163363611145, P-value : 4.2306114458476134e-29</a:t>
            </a:r>
          </a:p>
          <a:p>
            <a:pPr algn="just">
              <a:lnSpc>
                <a:spcPts val="4188"/>
              </a:lnSpc>
            </a:pPr>
            <a:r>
              <a:rPr lang="en-US" sz="2617">
                <a:solidFill>
                  <a:srgbClr val="2E2E2E"/>
                </a:solidFill>
                <a:latin typeface="Montserrat Classic"/>
              </a:rPr>
              <a:t>There is a significant difference in median home values between areas with high and low average number of rooms.</a:t>
            </a:r>
          </a:p>
          <a:p>
            <a:pPr algn="just">
              <a:lnSpc>
                <a:spcPts val="4188"/>
              </a:lnSpc>
            </a:pPr>
            <a:endParaRPr lang="en-US" sz="2617">
              <a:solidFill>
                <a:srgbClr val="2E2E2E"/>
              </a:solidFill>
              <a:latin typeface="Montserrat Classic"/>
            </a:endParaRPr>
          </a:p>
          <a:p>
            <a:pPr algn="just">
              <a:lnSpc>
                <a:spcPts val="4188"/>
              </a:lnSpc>
            </a:pPr>
            <a:r>
              <a:rPr lang="en-US" sz="2617">
                <a:solidFill>
                  <a:srgbClr val="2E2E2E"/>
                </a:solidFill>
                <a:latin typeface="Montserrat Classic Bold"/>
              </a:rPr>
              <a:t>Hypothesis Test for CRIM :</a:t>
            </a:r>
            <a:r>
              <a:rPr lang="en-US" sz="2617">
                <a:solidFill>
                  <a:srgbClr val="2E2E2E"/>
                </a:solidFill>
                <a:latin typeface="Montserrat Classic"/>
              </a:rPr>
              <a:t> </a:t>
            </a:r>
          </a:p>
          <a:p>
            <a:pPr algn="just">
              <a:lnSpc>
                <a:spcPts val="4188"/>
              </a:lnSpc>
            </a:pPr>
            <a:r>
              <a:rPr lang="en-US" sz="2617">
                <a:solidFill>
                  <a:srgbClr val="2E2E2E"/>
                </a:solidFill>
                <a:latin typeface="Montserrat Classic"/>
              </a:rPr>
              <a:t>T-statistic: -5.841183347407717, P-value: 9.8007990758476e-09</a:t>
            </a:r>
          </a:p>
          <a:p>
            <a:pPr algn="just">
              <a:lnSpc>
                <a:spcPts val="4188"/>
              </a:lnSpc>
            </a:pPr>
            <a:r>
              <a:rPr lang="en-US" sz="2617">
                <a:solidFill>
                  <a:srgbClr val="2E2E2E"/>
                </a:solidFill>
                <a:latin typeface="Montserrat Classic"/>
              </a:rPr>
              <a:t>There is a significant difference in median home values between areas with high and low crime rates.</a:t>
            </a:r>
          </a:p>
          <a:p>
            <a:pPr algn="just">
              <a:lnSpc>
                <a:spcPts val="4188"/>
              </a:lnSpc>
            </a:pPr>
            <a:endParaRPr lang="en-US" sz="2617">
              <a:solidFill>
                <a:srgbClr val="2E2E2E"/>
              </a:solidFill>
              <a:latin typeface="Montserrat Classic"/>
            </a:endParaRPr>
          </a:p>
          <a:p>
            <a:pPr algn="just">
              <a:lnSpc>
                <a:spcPts val="4188"/>
              </a:lnSpc>
            </a:pPr>
            <a:r>
              <a:rPr lang="en-US" sz="2617">
                <a:solidFill>
                  <a:srgbClr val="2E2E2E"/>
                </a:solidFill>
                <a:latin typeface="Montserrat Classic Bold"/>
              </a:rPr>
              <a:t>Hypothesis Test for DIS :</a:t>
            </a:r>
          </a:p>
          <a:p>
            <a:pPr algn="just">
              <a:lnSpc>
                <a:spcPts val="4188"/>
              </a:lnSpc>
            </a:pPr>
            <a:r>
              <a:rPr lang="en-US" sz="2617">
                <a:solidFill>
                  <a:srgbClr val="2E2E2E"/>
                </a:solidFill>
                <a:latin typeface="Montserrat Classic"/>
              </a:rPr>
              <a:t>T-statistic: 4.712968499584965, P-value: 3.2379517427208223e-06</a:t>
            </a:r>
          </a:p>
          <a:p>
            <a:pPr algn="just">
              <a:lnSpc>
                <a:spcPts val="4188"/>
              </a:lnSpc>
            </a:pPr>
            <a:r>
              <a:rPr lang="en-US" sz="2617">
                <a:solidFill>
                  <a:srgbClr val="2E2E2E"/>
                </a:solidFill>
                <a:latin typeface="Montserrat Classic"/>
              </a:rPr>
              <a:t>There is a significant difference in median home values between areas with high and low distances to employment centers.</a:t>
            </a:r>
          </a:p>
          <a:p>
            <a:pPr algn="just">
              <a:lnSpc>
                <a:spcPts val="4188"/>
              </a:lnSpc>
              <a:spcBef>
                <a:spcPct val="0"/>
              </a:spcBef>
            </a:pPr>
            <a:endParaRPr lang="en-US" sz="2617">
              <a:solidFill>
                <a:srgbClr val="2E2E2E"/>
              </a:solidFill>
              <a:latin typeface="Montserrat Classic"/>
            </a:endParaRPr>
          </a:p>
        </p:txBody>
      </p:sp>
      <p:sp>
        <p:nvSpPr>
          <p:cNvPr id="6" name="TextBox 6"/>
          <p:cNvSpPr txBox="1"/>
          <p:nvPr/>
        </p:nvSpPr>
        <p:spPr>
          <a:xfrm>
            <a:off x="1028700" y="1114425"/>
            <a:ext cx="9046865" cy="669925"/>
          </a:xfrm>
          <a:prstGeom prst="rect">
            <a:avLst/>
          </a:prstGeom>
        </p:spPr>
        <p:txBody>
          <a:bodyPr lIns="0" tIns="0" rIns="0" bIns="0" rtlCol="0" anchor="t">
            <a:spAutoFit/>
          </a:bodyPr>
          <a:lstStyle/>
          <a:p>
            <a:pPr algn="ctr">
              <a:lnSpc>
                <a:spcPts val="5000"/>
              </a:lnSpc>
              <a:spcBef>
                <a:spcPct val="0"/>
              </a:spcBef>
            </a:pPr>
            <a:r>
              <a:rPr lang="en-US" sz="5000">
                <a:solidFill>
                  <a:srgbClr val="004AAD"/>
                </a:solidFill>
                <a:latin typeface="Montserrat Classic Bold"/>
              </a:rPr>
              <a:t>HYPOTHESIS TEST 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496087"/>
            <a:ext cx="12028054" cy="4202356"/>
          </a:xfrm>
          <a:prstGeom prst="rect">
            <a:avLst/>
          </a:prstGeom>
        </p:spPr>
        <p:txBody>
          <a:bodyPr lIns="0" tIns="0" rIns="0" bIns="0" rtlCol="0" anchor="t">
            <a:spAutoFit/>
          </a:bodyPr>
          <a:lstStyle/>
          <a:p>
            <a:pPr algn="ctr">
              <a:lnSpc>
                <a:spcPts val="16197"/>
              </a:lnSpc>
            </a:pPr>
            <a:r>
              <a:rPr lang="en-US" sz="16197" spc="-550">
                <a:solidFill>
                  <a:srgbClr val="004AAD"/>
                </a:solidFill>
                <a:latin typeface="Montserrat Classic Bold"/>
              </a:rPr>
              <a:t>THANK YOU !!!</a:t>
            </a:r>
          </a:p>
        </p:txBody>
      </p:sp>
      <p:sp>
        <p:nvSpPr>
          <p:cNvPr id="3" name="Freeform 3"/>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2230230" cy="129857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INTRODUCTION</a:t>
            </a:r>
          </a:p>
          <a:p>
            <a:pPr>
              <a:lnSpc>
                <a:spcPts val="5000"/>
              </a:lnSpc>
            </a:pPr>
            <a:endParaRPr lang="en-US" sz="5000">
              <a:solidFill>
                <a:srgbClr val="004AAD"/>
              </a:solidFill>
              <a:latin typeface="Montserrat Classic Bold"/>
            </a:endParaRPr>
          </a:p>
        </p:txBody>
      </p:sp>
      <p:sp>
        <p:nvSpPr>
          <p:cNvPr id="3" name="Freeform 3"/>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2618664"/>
            <a:ext cx="16230600" cy="8314766"/>
          </a:xfrm>
          <a:prstGeom prst="rect">
            <a:avLst/>
          </a:prstGeom>
        </p:spPr>
        <p:txBody>
          <a:bodyPr lIns="0" tIns="0" rIns="0" bIns="0" rtlCol="0" anchor="t">
            <a:spAutoFit/>
          </a:bodyPr>
          <a:lstStyle/>
          <a:p>
            <a:pPr marL="744207" lvl="1" indent="-372104">
              <a:lnSpc>
                <a:spcPts val="4825"/>
              </a:lnSpc>
              <a:spcBef>
                <a:spcPct val="0"/>
              </a:spcBef>
              <a:buFont typeface="Arial"/>
              <a:buChar char="•"/>
            </a:pPr>
            <a:r>
              <a:rPr lang="en-US" sz="3447">
                <a:solidFill>
                  <a:srgbClr val="000000"/>
                </a:solidFill>
                <a:latin typeface="Montserrat Classic"/>
              </a:rPr>
              <a:t>Origin: Introduced in 1978 by Harrison, D., and Rubinfeld, D.L., this dataset has been a fundamental part of machine learning and statistical analysis.</a:t>
            </a:r>
          </a:p>
          <a:p>
            <a:pPr marL="722618" lvl="1" indent="-361309">
              <a:lnSpc>
                <a:spcPts val="4685"/>
              </a:lnSpc>
              <a:spcBef>
                <a:spcPct val="0"/>
              </a:spcBef>
              <a:buFont typeface="Arial"/>
              <a:buChar char="•"/>
            </a:pPr>
            <a:r>
              <a:rPr lang="en-US" sz="3347">
                <a:solidFill>
                  <a:srgbClr val="000000"/>
                </a:solidFill>
                <a:latin typeface="Montserrat Classic"/>
              </a:rPr>
              <a:t>Purpose: Created to understand the factors influencing housing prices in Boston suburbs.</a:t>
            </a:r>
          </a:p>
          <a:p>
            <a:pPr marL="722618" lvl="1" indent="-361309">
              <a:lnSpc>
                <a:spcPts val="4685"/>
              </a:lnSpc>
              <a:spcBef>
                <a:spcPct val="0"/>
              </a:spcBef>
              <a:buFont typeface="Arial"/>
              <a:buChar char="•"/>
            </a:pPr>
            <a:r>
              <a:rPr lang="en-US" sz="3347">
                <a:solidFill>
                  <a:srgbClr val="000000"/>
                </a:solidFill>
                <a:latin typeface="Montserrat Classic"/>
              </a:rPr>
              <a:t>Structure: Contains various attributes (features) that describe different aspects of suburbs in Boston, aiming to predict the median value of owner-occupied homes (MEDV).</a:t>
            </a:r>
          </a:p>
          <a:p>
            <a:pPr marL="722618" lvl="1" indent="-361309">
              <a:lnSpc>
                <a:spcPts val="4685"/>
              </a:lnSpc>
              <a:spcBef>
                <a:spcPct val="0"/>
              </a:spcBef>
              <a:buFont typeface="Arial"/>
              <a:buChar char="•"/>
            </a:pPr>
            <a:r>
              <a:rPr lang="en-US" sz="3347">
                <a:solidFill>
                  <a:srgbClr val="000000"/>
                </a:solidFill>
                <a:latin typeface="Montserrat Classic"/>
              </a:rPr>
              <a:t>Attributes: Includes diverse features such as zoning proportions, industrial areas, environmental factors like nitric oxides concentration, number of rooms, accessibility to highways, property tax rates, demographics, and more.</a:t>
            </a:r>
          </a:p>
          <a:p>
            <a:pPr>
              <a:lnSpc>
                <a:spcPts val="4685"/>
              </a:lnSpc>
              <a:spcBef>
                <a:spcPct val="0"/>
              </a:spcBef>
            </a:pPr>
            <a:endParaRPr lang="en-US" sz="3347">
              <a:solidFill>
                <a:srgbClr val="000000"/>
              </a:solidFill>
              <a:latin typeface="Montserrat Classic"/>
            </a:endParaRPr>
          </a:p>
          <a:p>
            <a:pPr>
              <a:lnSpc>
                <a:spcPts val="4685"/>
              </a:lnSpc>
              <a:spcBef>
                <a:spcPct val="0"/>
              </a:spcBef>
            </a:pPr>
            <a:endParaRPr lang="en-US" sz="3347">
              <a:solidFill>
                <a:srgbClr val="000000"/>
              </a:solidFill>
              <a:latin typeface="Montserrat Class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14642743" y="-3874465"/>
            <a:ext cx="10884489" cy="8846121"/>
          </a:xfrm>
          <a:custGeom>
            <a:avLst/>
            <a:gdLst/>
            <a:ahLst/>
            <a:cxnLst/>
            <a:rect l="l" t="t" r="r" b="b"/>
            <a:pathLst>
              <a:path w="10884489" h="8846121">
                <a:moveTo>
                  <a:pt x="0" y="0"/>
                </a:moveTo>
                <a:lnTo>
                  <a:pt x="10884489" y="0"/>
                </a:lnTo>
                <a:lnTo>
                  <a:pt x="10884489"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114425"/>
            <a:ext cx="11339643" cy="669936"/>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KEY FEATURES OF DATASET</a:t>
            </a:r>
          </a:p>
        </p:txBody>
      </p:sp>
      <p:sp>
        <p:nvSpPr>
          <p:cNvPr id="4" name="TextBox 4"/>
          <p:cNvSpPr txBox="1"/>
          <p:nvPr/>
        </p:nvSpPr>
        <p:spPr>
          <a:xfrm>
            <a:off x="879242" y="2749834"/>
            <a:ext cx="13952594" cy="7001270"/>
          </a:xfrm>
          <a:prstGeom prst="rect">
            <a:avLst/>
          </a:prstGeom>
        </p:spPr>
        <p:txBody>
          <a:bodyPr lIns="0" tIns="0" rIns="0" bIns="0" rtlCol="0" anchor="t">
            <a:spAutoFit/>
          </a:bodyPr>
          <a:lstStyle/>
          <a:p>
            <a:pPr>
              <a:lnSpc>
                <a:spcPts val="4727"/>
              </a:lnSpc>
            </a:pPr>
            <a:r>
              <a:rPr lang="en-US" sz="2954">
                <a:solidFill>
                  <a:srgbClr val="2E2E2E"/>
                </a:solidFill>
                <a:latin typeface="Montserrat Classic Bold"/>
              </a:rPr>
              <a:t>Attributes of Dataset are as follows:</a:t>
            </a:r>
          </a:p>
          <a:p>
            <a:pPr>
              <a:lnSpc>
                <a:spcPts val="4247"/>
              </a:lnSpc>
            </a:pPr>
            <a:r>
              <a:rPr lang="en-US" sz="2654">
                <a:solidFill>
                  <a:srgbClr val="2E2E2E"/>
                </a:solidFill>
                <a:latin typeface="Montserrat Classic"/>
              </a:rPr>
              <a:t>ZN: proportion of residential land zoned for lots over 25,000 sq.ft.</a:t>
            </a:r>
          </a:p>
          <a:p>
            <a:pPr>
              <a:lnSpc>
                <a:spcPts val="4247"/>
              </a:lnSpc>
            </a:pPr>
            <a:r>
              <a:rPr lang="en-US" sz="2654">
                <a:solidFill>
                  <a:srgbClr val="2E2E2E"/>
                </a:solidFill>
                <a:latin typeface="Montserrat Classic"/>
              </a:rPr>
              <a:t>INDUS: proportion of non-retail business acres per town</a:t>
            </a:r>
          </a:p>
          <a:p>
            <a:pPr>
              <a:lnSpc>
                <a:spcPts val="4247"/>
              </a:lnSpc>
            </a:pPr>
            <a:r>
              <a:rPr lang="en-US" sz="2654">
                <a:solidFill>
                  <a:srgbClr val="2E2E2E"/>
                </a:solidFill>
                <a:latin typeface="Montserrat Classic"/>
              </a:rPr>
              <a:t>CHAS: Charles River dummy variable (= 1 if tract bounds river; 0 otherwise)</a:t>
            </a:r>
          </a:p>
          <a:p>
            <a:pPr>
              <a:lnSpc>
                <a:spcPts val="4247"/>
              </a:lnSpc>
            </a:pPr>
            <a:r>
              <a:rPr lang="en-US" sz="2654">
                <a:solidFill>
                  <a:srgbClr val="2E2E2E"/>
                </a:solidFill>
                <a:latin typeface="Montserrat Classic"/>
              </a:rPr>
              <a:t>NOX: nitric oxides concentration (parts per 10 million)</a:t>
            </a:r>
          </a:p>
          <a:p>
            <a:pPr>
              <a:lnSpc>
                <a:spcPts val="4247"/>
              </a:lnSpc>
            </a:pPr>
            <a:r>
              <a:rPr lang="en-US" sz="2654">
                <a:solidFill>
                  <a:srgbClr val="2E2E2E"/>
                </a:solidFill>
                <a:latin typeface="Montserrat Classic"/>
              </a:rPr>
              <a:t>RM: average number of rooms per dwelling</a:t>
            </a:r>
          </a:p>
          <a:p>
            <a:pPr>
              <a:lnSpc>
                <a:spcPts val="4247"/>
              </a:lnSpc>
            </a:pPr>
            <a:r>
              <a:rPr lang="en-US" sz="2654">
                <a:solidFill>
                  <a:srgbClr val="2E2E2E"/>
                </a:solidFill>
                <a:latin typeface="Montserrat Classic"/>
              </a:rPr>
              <a:t>AGE: proportion of owner-occupied units built prior to 1940</a:t>
            </a:r>
          </a:p>
          <a:p>
            <a:pPr>
              <a:lnSpc>
                <a:spcPts val="4407"/>
              </a:lnSpc>
            </a:pPr>
            <a:r>
              <a:rPr lang="en-US" sz="2754">
                <a:solidFill>
                  <a:srgbClr val="2E2E2E"/>
                </a:solidFill>
                <a:latin typeface="Montserrat Classic"/>
              </a:rPr>
              <a:t>DIS: weighted distances to ﬁve Boston employment centers</a:t>
            </a:r>
          </a:p>
          <a:p>
            <a:pPr>
              <a:lnSpc>
                <a:spcPts val="4247"/>
              </a:lnSpc>
            </a:pPr>
            <a:r>
              <a:rPr lang="en-US" sz="2654">
                <a:solidFill>
                  <a:srgbClr val="2E2E2E"/>
                </a:solidFill>
                <a:latin typeface="Montserrat Classic"/>
              </a:rPr>
              <a:t>RAD: index of accessibility to radial highways</a:t>
            </a:r>
          </a:p>
          <a:p>
            <a:pPr>
              <a:lnSpc>
                <a:spcPts val="4247"/>
              </a:lnSpc>
            </a:pPr>
            <a:r>
              <a:rPr lang="en-US" sz="2654">
                <a:solidFill>
                  <a:srgbClr val="2E2E2E"/>
                </a:solidFill>
                <a:latin typeface="Montserrat Classic"/>
              </a:rPr>
              <a:t>TAX: full-value property-tax rate per 10,000 dollars</a:t>
            </a:r>
          </a:p>
          <a:p>
            <a:pPr>
              <a:lnSpc>
                <a:spcPts val="4247"/>
              </a:lnSpc>
            </a:pPr>
            <a:r>
              <a:rPr lang="en-US" sz="2654">
                <a:solidFill>
                  <a:srgbClr val="2E2E2E"/>
                </a:solidFill>
                <a:latin typeface="Montserrat Classic"/>
              </a:rPr>
              <a:t>PTRATIO: pupil-teacher ratio by town 12. B: 1000(Bk−0.63)2 where Bk is the proportion of blacks by town 13. LSTAT: percentage lower status of the population</a:t>
            </a:r>
          </a:p>
          <a:p>
            <a:pPr>
              <a:lnSpc>
                <a:spcPts val="4247"/>
              </a:lnSpc>
            </a:pPr>
            <a:r>
              <a:rPr lang="en-US" sz="2654">
                <a:solidFill>
                  <a:srgbClr val="2E2E2E"/>
                </a:solidFill>
                <a:latin typeface="Montserrat Classic"/>
              </a:rPr>
              <a:t>MEDV: Median value of owner-occupied homes in $1000s</a:t>
            </a:r>
          </a:p>
        </p:txBody>
      </p:sp>
      <p:sp>
        <p:nvSpPr>
          <p:cNvPr id="5" name="TextBox 5"/>
          <p:cNvSpPr txBox="1"/>
          <p:nvPr/>
        </p:nvSpPr>
        <p:spPr>
          <a:xfrm>
            <a:off x="879242" y="2048022"/>
            <a:ext cx="13653678" cy="504826"/>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Montserrat Classic Bold"/>
              </a:rPr>
              <a:t>Shape of the DataFrame : 506 Rows, 14 Columns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7172678" y="-5764564"/>
            <a:ext cx="14345355" cy="14345355"/>
          </a:xfrm>
          <a:custGeom>
            <a:avLst/>
            <a:gdLst/>
            <a:ahLst/>
            <a:cxnLst/>
            <a:rect l="l" t="t" r="r" b="b"/>
            <a:pathLst>
              <a:path w="14345355" h="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799293">
            <a:off x="15588220" y="-2272971"/>
            <a:ext cx="6885296" cy="11055409"/>
          </a:xfrm>
          <a:custGeom>
            <a:avLst/>
            <a:gdLst/>
            <a:ahLst/>
            <a:cxnLst/>
            <a:rect l="l" t="t" r="r" b="b"/>
            <a:pathLst>
              <a:path w="6885296" h="11055409">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65021" y="3766899"/>
            <a:ext cx="15624590" cy="4180944"/>
          </a:xfrm>
          <a:custGeom>
            <a:avLst/>
            <a:gdLst/>
            <a:ahLst/>
            <a:cxnLst/>
            <a:rect l="l" t="t" r="r" b="b"/>
            <a:pathLst>
              <a:path w="15624590" h="4180944">
                <a:moveTo>
                  <a:pt x="0" y="0"/>
                </a:moveTo>
                <a:lnTo>
                  <a:pt x="15624591" y="0"/>
                </a:lnTo>
                <a:lnTo>
                  <a:pt x="15624591" y="4180944"/>
                </a:lnTo>
                <a:lnTo>
                  <a:pt x="0" y="4180944"/>
                </a:lnTo>
                <a:lnTo>
                  <a:pt x="0" y="0"/>
                </a:lnTo>
                <a:close/>
              </a:path>
            </a:pathLst>
          </a:custGeom>
          <a:blipFill>
            <a:blip r:embed="rId6"/>
            <a:stretch>
              <a:fillRect l="-344" r="-344"/>
            </a:stretch>
          </a:blipFill>
        </p:spPr>
        <p:txBody>
          <a:bodyPr/>
          <a:lstStyle/>
          <a:p>
            <a:endParaRPr lang="en-US"/>
          </a:p>
        </p:txBody>
      </p:sp>
      <p:sp>
        <p:nvSpPr>
          <p:cNvPr id="5" name="TextBox 5"/>
          <p:cNvSpPr txBox="1"/>
          <p:nvPr/>
        </p:nvSpPr>
        <p:spPr>
          <a:xfrm>
            <a:off x="465021" y="2242543"/>
            <a:ext cx="16868731" cy="1012191"/>
          </a:xfrm>
          <a:prstGeom prst="rect">
            <a:avLst/>
          </a:prstGeom>
        </p:spPr>
        <p:txBody>
          <a:bodyPr lIns="0" tIns="0" rIns="0" bIns="0" rtlCol="0" anchor="t">
            <a:spAutoFit/>
          </a:bodyPr>
          <a:lstStyle/>
          <a:p>
            <a:pPr>
              <a:lnSpc>
                <a:spcPts val="4059"/>
              </a:lnSpc>
              <a:spcBef>
                <a:spcPct val="0"/>
              </a:spcBef>
            </a:pPr>
            <a:r>
              <a:rPr lang="en-US" sz="2899">
                <a:solidFill>
                  <a:srgbClr val="000000"/>
                </a:solidFill>
                <a:latin typeface="Montserrat Classic"/>
              </a:rPr>
              <a:t>We have calculated some statistical data such as percentile, mean and std of different numerical values for bipolar diseases. </a:t>
            </a:r>
          </a:p>
        </p:txBody>
      </p:sp>
      <p:sp>
        <p:nvSpPr>
          <p:cNvPr id="6" name="TextBox 6"/>
          <p:cNvSpPr txBox="1"/>
          <p:nvPr/>
        </p:nvSpPr>
        <p:spPr>
          <a:xfrm>
            <a:off x="-4615120" y="933450"/>
            <a:ext cx="18288000" cy="854077"/>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Montserrat Classic Bold"/>
              </a:rPr>
              <a:t>Summarize the statistics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8068328" y="-612401"/>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284008">
            <a:off x="12761683" y="7569941"/>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1114425"/>
            <a:ext cx="10043290" cy="66992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CORRELATION OF ATTRIBUTES</a:t>
            </a:r>
          </a:p>
        </p:txBody>
      </p:sp>
      <p:sp>
        <p:nvSpPr>
          <p:cNvPr id="5" name="Freeform 5"/>
          <p:cNvSpPr/>
          <p:nvPr/>
        </p:nvSpPr>
        <p:spPr>
          <a:xfrm rot="1505868">
            <a:off x="1382490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95339" y="2579862"/>
            <a:ext cx="16263961" cy="6678438"/>
          </a:xfrm>
          <a:custGeom>
            <a:avLst/>
            <a:gdLst/>
            <a:ahLst/>
            <a:cxnLst/>
            <a:rect l="l" t="t" r="r" b="b"/>
            <a:pathLst>
              <a:path w="16263961" h="6678438">
                <a:moveTo>
                  <a:pt x="0" y="0"/>
                </a:moveTo>
                <a:lnTo>
                  <a:pt x="16263961" y="0"/>
                </a:lnTo>
                <a:lnTo>
                  <a:pt x="16263961" y="6678438"/>
                </a:lnTo>
                <a:lnTo>
                  <a:pt x="0" y="6678438"/>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4485134" y="-3140458"/>
            <a:ext cx="13709384" cy="13709384"/>
          </a:xfrm>
          <a:custGeom>
            <a:avLst/>
            <a:gdLst/>
            <a:ahLst/>
            <a:cxnLst/>
            <a:rect l="l" t="t" r="r" b="b"/>
            <a:pathLst>
              <a:path w="13709384" h="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700" y="3273139"/>
            <a:ext cx="8703760" cy="5502218"/>
          </a:xfrm>
          <a:custGeom>
            <a:avLst/>
            <a:gdLst/>
            <a:ahLst/>
            <a:cxnLst/>
            <a:rect l="l" t="t" r="r" b="b"/>
            <a:pathLst>
              <a:path w="8703760" h="5502218">
                <a:moveTo>
                  <a:pt x="0" y="0"/>
                </a:moveTo>
                <a:lnTo>
                  <a:pt x="8703760" y="0"/>
                </a:lnTo>
                <a:lnTo>
                  <a:pt x="8703760" y="5502218"/>
                </a:lnTo>
                <a:lnTo>
                  <a:pt x="0" y="5502218"/>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1114425"/>
            <a:ext cx="10034626" cy="66992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DISTRIBUTION PLOT OF MEDV</a:t>
            </a:r>
          </a:p>
        </p:txBody>
      </p:sp>
      <p:sp>
        <p:nvSpPr>
          <p:cNvPr id="6" name="TextBox 6"/>
          <p:cNvSpPr txBox="1"/>
          <p:nvPr/>
        </p:nvSpPr>
        <p:spPr>
          <a:xfrm>
            <a:off x="9732460" y="4408102"/>
            <a:ext cx="7209771" cy="2209926"/>
          </a:xfrm>
          <a:prstGeom prst="rect">
            <a:avLst/>
          </a:prstGeom>
        </p:spPr>
        <p:txBody>
          <a:bodyPr lIns="0" tIns="0" rIns="0" bIns="0" rtlCol="0" anchor="t">
            <a:spAutoFit/>
          </a:bodyPr>
          <a:lstStyle/>
          <a:p>
            <a:pPr algn="just">
              <a:lnSpc>
                <a:spcPts val="3596"/>
              </a:lnSpc>
              <a:spcBef>
                <a:spcPct val="0"/>
              </a:spcBef>
            </a:pPr>
            <a:r>
              <a:rPr lang="en-US" sz="2247">
                <a:solidFill>
                  <a:srgbClr val="2E2E2E"/>
                </a:solidFill>
                <a:latin typeface="Montserrat Classic"/>
              </a:rPr>
              <a:t>It can be inferred here that the data exhibits a central tendency with a mean value within the range of 10,000 to 50,000 USD. The range of the median house values spans from a minimum of 10,000 USD to a maximum of 50,000 USD.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8401" flipH="1">
            <a:off x="15931839" y="-745503"/>
            <a:ext cx="6729406" cy="5469172"/>
          </a:xfrm>
          <a:custGeom>
            <a:avLst/>
            <a:gdLst/>
            <a:ahLst/>
            <a:cxnLst/>
            <a:rect l="l" t="t" r="r" b="b"/>
            <a:pathLst>
              <a:path w="6729406" h="5469172">
                <a:moveTo>
                  <a:pt x="6729407" y="0"/>
                </a:moveTo>
                <a:lnTo>
                  <a:pt x="0" y="0"/>
                </a:lnTo>
                <a:lnTo>
                  <a:pt x="0" y="5469172"/>
                </a:lnTo>
                <a:lnTo>
                  <a:pt x="6729407" y="5469172"/>
                </a:lnTo>
                <a:lnTo>
                  <a:pt x="67294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1836" y="2842268"/>
            <a:ext cx="8985667" cy="5729821"/>
          </a:xfrm>
          <a:custGeom>
            <a:avLst/>
            <a:gdLst/>
            <a:ahLst/>
            <a:cxnLst/>
            <a:rect l="l" t="t" r="r" b="b"/>
            <a:pathLst>
              <a:path w="8985667" h="5729821">
                <a:moveTo>
                  <a:pt x="0" y="0"/>
                </a:moveTo>
                <a:lnTo>
                  <a:pt x="8985667" y="0"/>
                </a:lnTo>
                <a:lnTo>
                  <a:pt x="8985667" y="5729821"/>
                </a:lnTo>
                <a:lnTo>
                  <a:pt x="0" y="5729821"/>
                </a:lnTo>
                <a:lnTo>
                  <a:pt x="0" y="0"/>
                </a:lnTo>
                <a:close/>
              </a:path>
            </a:pathLst>
          </a:custGeom>
          <a:blipFill>
            <a:blip r:embed="rId6"/>
            <a:stretch>
              <a:fillRect/>
            </a:stretch>
          </a:blipFill>
        </p:spPr>
        <p:txBody>
          <a:bodyPr/>
          <a:lstStyle/>
          <a:p>
            <a:endParaRPr lang="en-US" dirty="0"/>
          </a:p>
        </p:txBody>
      </p:sp>
      <p:sp>
        <p:nvSpPr>
          <p:cNvPr id="5" name="TextBox 5"/>
          <p:cNvSpPr txBox="1"/>
          <p:nvPr/>
        </p:nvSpPr>
        <p:spPr>
          <a:xfrm>
            <a:off x="891836" y="690508"/>
            <a:ext cx="12782202" cy="129857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RELATIONSHIP BETWEEN PER CAPITA CRIME RATE AND HOUSING PRICE</a:t>
            </a:r>
          </a:p>
        </p:txBody>
      </p:sp>
      <p:sp>
        <p:nvSpPr>
          <p:cNvPr id="6" name="TextBox 6"/>
          <p:cNvSpPr txBox="1"/>
          <p:nvPr/>
        </p:nvSpPr>
        <p:spPr>
          <a:xfrm>
            <a:off x="10088883" y="3403716"/>
            <a:ext cx="6660492" cy="4511675"/>
          </a:xfrm>
          <a:prstGeom prst="rect">
            <a:avLst/>
          </a:prstGeom>
        </p:spPr>
        <p:txBody>
          <a:bodyPr lIns="0" tIns="0" rIns="0" bIns="0" rtlCol="0" anchor="t">
            <a:spAutoFit/>
          </a:bodyPr>
          <a:lstStyle/>
          <a:p>
            <a:pPr algn="just">
              <a:lnSpc>
                <a:spcPts val="3999"/>
              </a:lnSpc>
              <a:spcBef>
                <a:spcPct val="0"/>
              </a:spcBef>
            </a:pPr>
            <a:r>
              <a:rPr lang="en-US" sz="2499" dirty="0">
                <a:solidFill>
                  <a:srgbClr val="2E2E2E"/>
                </a:solidFill>
                <a:latin typeface="Montserrat Classic"/>
              </a:rPr>
              <a:t>The scatter plot indicates that neighborhoods with lower crime rates tend to exhibit higher median house values, ranging between 12,000 and 40,000 USD. Conversely, areas with higher crime rates are associated with more affordable housing, suggesting a negative correlation between crime rates and housing prices.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11141368" y="-6049767"/>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114425"/>
            <a:ext cx="13676195" cy="129857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RELATIONSHIP BETWEEN AVERAGE NUMBER OF ROOMS AND HOUSING PRICE</a:t>
            </a:r>
          </a:p>
        </p:txBody>
      </p:sp>
      <p:sp>
        <p:nvSpPr>
          <p:cNvPr id="4" name="Freeform 4"/>
          <p:cNvSpPr/>
          <p:nvPr/>
        </p:nvSpPr>
        <p:spPr>
          <a:xfrm rot="-5400000" flipH="1">
            <a:off x="12794914"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8838" y="3436419"/>
            <a:ext cx="9601531" cy="6174180"/>
          </a:xfrm>
          <a:custGeom>
            <a:avLst/>
            <a:gdLst/>
            <a:ahLst/>
            <a:cxnLst/>
            <a:rect l="l" t="t" r="r" b="b"/>
            <a:pathLst>
              <a:path w="9601531" h="6174180">
                <a:moveTo>
                  <a:pt x="0" y="0"/>
                </a:moveTo>
                <a:lnTo>
                  <a:pt x="9601531" y="0"/>
                </a:lnTo>
                <a:lnTo>
                  <a:pt x="9601531" y="6174180"/>
                </a:lnTo>
                <a:lnTo>
                  <a:pt x="0" y="617418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420369" y="4393373"/>
            <a:ext cx="7233492" cy="3576253"/>
          </a:xfrm>
          <a:prstGeom prst="rect">
            <a:avLst/>
          </a:prstGeom>
        </p:spPr>
        <p:txBody>
          <a:bodyPr lIns="0" tIns="0" rIns="0" bIns="0" rtlCol="0" anchor="t">
            <a:spAutoFit/>
          </a:bodyPr>
          <a:lstStyle/>
          <a:p>
            <a:pPr algn="just">
              <a:lnSpc>
                <a:spcPts val="4062"/>
              </a:lnSpc>
              <a:spcBef>
                <a:spcPct val="0"/>
              </a:spcBef>
            </a:pPr>
            <a:r>
              <a:rPr lang="en-US" sz="2538">
                <a:solidFill>
                  <a:srgbClr val="2E2E2E"/>
                </a:solidFill>
                <a:latin typeface="Montserrat Classic"/>
              </a:rPr>
              <a:t>The majority of houses in the dataset, characterized by an average of 6 to 7 rooms, are associated with median prices ranging from 20,000 to 30,000 USD. Notably, a positive correlation is observed, indicating that larger houses with more rooms tend to command higher prices.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11405521" y="2715940"/>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662819">
            <a:off x="10434826" y="-2346320"/>
            <a:ext cx="12794948" cy="8828634"/>
          </a:xfrm>
          <a:custGeom>
            <a:avLst/>
            <a:gdLst/>
            <a:ahLst/>
            <a:cxnLst/>
            <a:rect l="l" t="t" r="r" b="b"/>
            <a:pathLst>
              <a:path w="12794948" h="8828634">
                <a:moveTo>
                  <a:pt x="0" y="0"/>
                </a:moveTo>
                <a:lnTo>
                  <a:pt x="12794948" y="0"/>
                </a:lnTo>
                <a:lnTo>
                  <a:pt x="12794948"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28700" y="3000566"/>
            <a:ext cx="9912251" cy="6257734"/>
          </a:xfrm>
          <a:custGeom>
            <a:avLst/>
            <a:gdLst/>
            <a:ahLst/>
            <a:cxnLst/>
            <a:rect l="l" t="t" r="r" b="b"/>
            <a:pathLst>
              <a:path w="9912251" h="6257734">
                <a:moveTo>
                  <a:pt x="0" y="0"/>
                </a:moveTo>
                <a:lnTo>
                  <a:pt x="9912251" y="0"/>
                </a:lnTo>
                <a:lnTo>
                  <a:pt x="9912251" y="6257734"/>
                </a:lnTo>
                <a:lnTo>
                  <a:pt x="0" y="6257734"/>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028700" y="886896"/>
            <a:ext cx="15065865" cy="1181100"/>
          </a:xfrm>
          <a:prstGeom prst="rect">
            <a:avLst/>
          </a:prstGeom>
        </p:spPr>
        <p:txBody>
          <a:bodyPr lIns="0" tIns="0" rIns="0" bIns="0" rtlCol="0" anchor="t">
            <a:spAutoFit/>
          </a:bodyPr>
          <a:lstStyle/>
          <a:p>
            <a:pPr>
              <a:lnSpc>
                <a:spcPts val="4500"/>
              </a:lnSpc>
            </a:pPr>
            <a:r>
              <a:rPr lang="en-US" sz="4500">
                <a:solidFill>
                  <a:srgbClr val="004AAD"/>
                </a:solidFill>
                <a:latin typeface="Montserrat Classic Bold"/>
              </a:rPr>
              <a:t>RELATIONSHIP BETWEEN WEIGHTED DISTANCES TO EMPLOYMENT CENTERS AND HOUSING PRICES</a:t>
            </a:r>
          </a:p>
        </p:txBody>
      </p:sp>
      <p:sp>
        <p:nvSpPr>
          <p:cNvPr id="7" name="TextBox 7"/>
          <p:cNvSpPr txBox="1"/>
          <p:nvPr/>
        </p:nvSpPr>
        <p:spPr>
          <a:xfrm>
            <a:off x="10940951" y="4079865"/>
            <a:ext cx="6954248" cy="4006947"/>
          </a:xfrm>
          <a:prstGeom prst="rect">
            <a:avLst/>
          </a:prstGeom>
        </p:spPr>
        <p:txBody>
          <a:bodyPr lIns="0" tIns="0" rIns="0" bIns="0" rtlCol="0" anchor="t">
            <a:spAutoFit/>
          </a:bodyPr>
          <a:lstStyle/>
          <a:p>
            <a:pPr algn="just">
              <a:lnSpc>
                <a:spcPts val="3996"/>
              </a:lnSpc>
              <a:spcBef>
                <a:spcPct val="0"/>
              </a:spcBef>
            </a:pPr>
            <a:r>
              <a:rPr lang="en-US" sz="2498">
                <a:solidFill>
                  <a:srgbClr val="2E2E2E"/>
                </a:solidFill>
                <a:latin typeface="Montserrat Classic"/>
              </a:rPr>
              <a:t>Houses with prices ranging from 5,000 to 30,000 USD exhibit a tendency to be situated in close proximity to the five employment centers, with distances typically falling within the range of 1 to 6 units. This indicates a negative correlation between distance to employment centers and housing prices.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909</Words>
  <Application>Microsoft Office PowerPoint</Application>
  <PresentationFormat>Custom</PresentationFormat>
  <Paragraphs>68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Canva Sans</vt:lpstr>
      <vt:lpstr>Calibri</vt:lpstr>
      <vt:lpstr>Arial</vt:lpstr>
      <vt:lpstr>Montserrat Classic</vt:lpstr>
      <vt:lpstr>Canva Sans Bold</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Influential Factors in Boston Housing: Uncovering Patterns and Disparities</dc:title>
  <cp:lastModifiedBy>Poorni kolasani</cp:lastModifiedBy>
  <cp:revision>1</cp:revision>
  <dcterms:created xsi:type="dcterms:W3CDTF">2006-08-16T00:00:00Z</dcterms:created>
  <dcterms:modified xsi:type="dcterms:W3CDTF">2023-12-12T00:27:27Z</dcterms:modified>
  <dc:identifier>DAF2pPXPDOM</dc:identifier>
</cp:coreProperties>
</file>